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8" roundtripDataSignature="AMtx7mhOnNUD1UHz9q4EDfQAMpagnlvC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customschemas.google.com/relationships/presentationmetadata" Target="metadata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Tema generale: psicologia e scienza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Temi specifici: concetto di teoria; teorie ingenue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Tema generale: metodo sperimentale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Temi specifici: definizione di variabile, definizione di misurazione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apositiva titolo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1"/>
          <p:cNvSpPr txBox="1"/>
          <p:nvPr>
            <p:ph type="ctrTitle"/>
          </p:nvPr>
        </p:nvSpPr>
        <p:spPr>
          <a:xfrm>
            <a:off x="683568" y="1268760"/>
            <a:ext cx="7630616" cy="1080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3600"/>
              <a:buFont typeface="Calibri"/>
              <a:buNone/>
              <a:defRPr b="0" i="0" sz="36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31"/>
          <p:cNvSpPr txBox="1"/>
          <p:nvPr>
            <p:ph idx="1" type="subTitle"/>
          </p:nvPr>
        </p:nvSpPr>
        <p:spPr>
          <a:xfrm>
            <a:off x="1371600" y="2924944"/>
            <a:ext cx="6224736" cy="18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800"/>
              </a:spcBef>
              <a:spcAft>
                <a:spcPts val="0"/>
              </a:spcAft>
              <a:buClr>
                <a:srgbClr val="800000"/>
              </a:buClr>
              <a:buSzPts val="4000"/>
              <a:buNone/>
              <a:defRPr b="1" sz="4000">
                <a:solidFill>
                  <a:srgbClr val="800000"/>
                </a:solidFill>
              </a:defRPr>
            </a:lvl1pPr>
            <a:lvl2pPr lvl="1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6" name="Google Shape;16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4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2" name="Google Shape;72;p40"/>
          <p:cNvSpPr txBox="1"/>
          <p:nvPr>
            <p:ph idx="1" type="body"/>
          </p:nvPr>
        </p:nvSpPr>
        <p:spPr>
          <a:xfrm rot="5400000">
            <a:off x="2309019" y="-871090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Char char="▪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4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4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4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41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8" name="Google Shape;78;p41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Char char="▪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4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4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4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2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  <a:defRPr b="1" i="0" sz="2800" u="none" cap="none" strike="noStrike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1" name="Google Shape;21;p32"/>
          <p:cNvSpPr txBox="1"/>
          <p:nvPr>
            <p:ph idx="1" type="body"/>
          </p:nvPr>
        </p:nvSpPr>
        <p:spPr>
          <a:xfrm>
            <a:off x="457200" y="1268760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Char char="▪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7" name="Google Shape;27;p3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3" name="Google Shape;33;p3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rgbClr val="000090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Char char="▪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4" name="Google Shape;34;p3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rgbClr val="000090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Char char="▪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5" name="Google Shape;35;p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0" name="Google Shape;40;p3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000090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3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rgbClr val="000090"/>
              </a:buClr>
              <a:buSzPts val="2000"/>
              <a:buChar char="▪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3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000090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3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rgbClr val="000090"/>
              </a:buClr>
              <a:buSzPts val="2000"/>
              <a:buChar char="▪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3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9" name="Google Shape;49;p3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3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8" name="Google Shape;58;p3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rgbClr val="000090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rgbClr val="000090"/>
              </a:buClr>
              <a:buSzPts val="2800"/>
              <a:buChar char="▪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▪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9" name="Google Shape;59;p3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000090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rgbClr val="000090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0" name="Google Shape;60;p3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3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5" name="Google Shape;65;p3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3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000090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rgbClr val="000090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3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0"/>
          <p:cNvSpPr txBox="1"/>
          <p:nvPr>
            <p:ph idx="1" type="body"/>
          </p:nvPr>
        </p:nvSpPr>
        <p:spPr>
          <a:xfrm>
            <a:off x="457200" y="9807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2" name="Google Shape;12;p30"/>
          <p:cNvSpPr/>
          <p:nvPr/>
        </p:nvSpPr>
        <p:spPr>
          <a:xfrm>
            <a:off x="0" y="-99392"/>
            <a:ext cx="914400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1200"/>
              <a:buFont typeface="Calibri"/>
              <a:buNone/>
            </a:pPr>
            <a:r>
              <a:rPr b="0" i="0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Girotto-Zorzi, </a:t>
            </a:r>
            <a:r>
              <a:rPr b="0" i="1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Manuale di psicologia generale</a:t>
            </a:r>
            <a:r>
              <a:rPr b="0" i="0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, Il Mulino, 2016</a:t>
            </a:r>
            <a:br>
              <a:rPr b="0" i="0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Capitolo secondo, </a:t>
            </a:r>
            <a:r>
              <a:rPr b="0" i="1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Sensazione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/>
          <p:nvPr>
            <p:ph type="ctrTitle"/>
          </p:nvPr>
        </p:nvSpPr>
        <p:spPr>
          <a:xfrm>
            <a:off x="685800" y="1340769"/>
            <a:ext cx="7558608" cy="10081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3600"/>
              <a:buFont typeface="Calibri"/>
              <a:buNone/>
            </a:pPr>
            <a:r>
              <a:rPr lang="it-IT"/>
              <a:t>Capitolo secondo</a:t>
            </a:r>
            <a:endParaRPr/>
          </a:p>
        </p:txBody>
      </p:sp>
      <p:sp>
        <p:nvSpPr>
          <p:cNvPr id="88" name="Google Shape;88;p1"/>
          <p:cNvSpPr txBox="1"/>
          <p:nvPr>
            <p:ph idx="1" type="subTitle"/>
          </p:nvPr>
        </p:nvSpPr>
        <p:spPr>
          <a:xfrm>
            <a:off x="1403648" y="2492896"/>
            <a:ext cx="6336704" cy="1008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4000"/>
              <a:buNone/>
            </a:pPr>
            <a:r>
              <a:rPr lang="it-IT"/>
              <a:t>Sensazione</a:t>
            </a:r>
            <a:endParaRPr/>
          </a:p>
        </p:txBody>
      </p:sp>
      <p:sp>
        <p:nvSpPr>
          <p:cNvPr id="89" name="Google Shape;89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"/>
          <p:cNvSpPr txBox="1"/>
          <p:nvPr>
            <p:ph idx="1" type="body"/>
          </p:nvPr>
        </p:nvSpPr>
        <p:spPr>
          <a:xfrm>
            <a:off x="457200" y="836712"/>
            <a:ext cx="8219256" cy="504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Più precisamente, Fechner stabilì che la grandezza della sensazione è </a:t>
            </a:r>
            <a:r>
              <a:rPr i="1" lang="it-IT"/>
              <a:t>proporzionale al logaritmo </a:t>
            </a:r>
            <a:r>
              <a:rPr lang="it-IT"/>
              <a:t>della grandezza dello stimolo (</a:t>
            </a:r>
            <a:r>
              <a:rPr i="1" lang="it-IT">
                <a:solidFill>
                  <a:srgbClr val="800000"/>
                </a:solidFill>
              </a:rPr>
              <a:t>legge di Fechner</a:t>
            </a:r>
            <a:r>
              <a:rPr lang="it-IT"/>
              <a:t>):</a:t>
            </a:r>
            <a:endParaRPr/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b="1"/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i="1" lang="it-IT"/>
              <a:t>S </a:t>
            </a:r>
            <a:r>
              <a:rPr lang="it-IT"/>
              <a:t>= </a:t>
            </a:r>
            <a:r>
              <a:rPr i="1" lang="it-IT"/>
              <a:t>c</a:t>
            </a:r>
            <a:r>
              <a:rPr lang="it-IT"/>
              <a:t> log(</a:t>
            </a:r>
            <a:r>
              <a:rPr i="1" lang="it-IT"/>
              <a:t>I</a:t>
            </a:r>
            <a:r>
              <a:rPr lang="it-IT"/>
              <a:t>)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dove </a:t>
            </a:r>
            <a:r>
              <a:rPr i="1" lang="it-IT"/>
              <a:t>I</a:t>
            </a:r>
            <a:r>
              <a:rPr lang="it-IT"/>
              <a:t> è l’intensità dello stimolo, </a:t>
            </a:r>
            <a:r>
              <a:rPr i="1" lang="it-IT"/>
              <a:t>S</a:t>
            </a:r>
            <a:r>
              <a:rPr lang="it-IT"/>
              <a:t> è l’intensità della sensazione, e </a:t>
            </a:r>
            <a:r>
              <a:rPr i="1" lang="it-IT"/>
              <a:t>c</a:t>
            </a:r>
            <a:r>
              <a:rPr lang="it-IT"/>
              <a:t> è una costante specifica per la modalità sensoriale</a:t>
            </a:r>
            <a:endParaRPr/>
          </a:p>
        </p:txBody>
      </p:sp>
      <p:sp>
        <p:nvSpPr>
          <p:cNvPr id="149" name="Google Shape;149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1"/>
          <p:cNvSpPr txBox="1"/>
          <p:nvPr>
            <p:ph idx="1" type="body"/>
          </p:nvPr>
        </p:nvSpPr>
        <p:spPr>
          <a:xfrm>
            <a:off x="457200" y="764704"/>
            <a:ext cx="8075240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Relazione tra la grandezza della sensazione e l’intensità dello stimolo per due diversi valori di </a:t>
            </a:r>
            <a:r>
              <a:rPr i="1" lang="it-IT"/>
              <a:t>c</a:t>
            </a:r>
            <a:r>
              <a:rPr lang="it-IT"/>
              <a:t> (e di </a:t>
            </a:r>
            <a:r>
              <a:rPr i="1" lang="it-IT"/>
              <a:t>k</a:t>
            </a:r>
            <a:r>
              <a:rPr lang="it-IT"/>
              <a:t>, di cui </a:t>
            </a:r>
            <a:r>
              <a:rPr i="1" lang="it-IT"/>
              <a:t>c</a:t>
            </a:r>
            <a:r>
              <a:rPr lang="it-IT"/>
              <a:t> è una funzione inversa)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Per la curva con </a:t>
            </a:r>
            <a:r>
              <a:rPr i="1" lang="it-IT"/>
              <a:t>c</a:t>
            </a:r>
            <a:r>
              <a:rPr lang="it-IT"/>
              <a:t>= 12,6 le linee tratteggiate mostrano che intervalli uguali sulla scala delle sensazioni </a:t>
            </a:r>
            <a:r>
              <a:rPr i="1" lang="it-IT"/>
              <a:t>S</a:t>
            </a:r>
            <a:r>
              <a:rPr lang="it-IT"/>
              <a:t> corrispondono a intervalli proporzionalmente crescenti sulla scala delle intensità fisiche </a:t>
            </a:r>
            <a:r>
              <a:rPr i="1" lang="it-IT"/>
              <a:t>I</a:t>
            </a:r>
            <a:endParaRPr/>
          </a:p>
        </p:txBody>
      </p:sp>
      <p:sp>
        <p:nvSpPr>
          <p:cNvPr id="155" name="Google Shape;155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156" name="Google Shape;156;p11"/>
          <p:cNvPicPr preferRelativeResize="0"/>
          <p:nvPr/>
        </p:nvPicPr>
        <p:blipFill rotWithShape="1">
          <a:blip r:embed="rId3">
            <a:alphaModFix/>
          </a:blip>
          <a:srcRect b="0" l="-320" r="320" t="0"/>
          <a:stretch/>
        </p:blipFill>
        <p:spPr>
          <a:xfrm>
            <a:off x="2627784" y="1052736"/>
            <a:ext cx="3600400" cy="2880320"/>
          </a:xfrm>
          <a:prstGeom prst="rect">
            <a:avLst/>
          </a:prstGeom>
          <a:solidFill>
            <a:srgbClr val="C0504D"/>
          </a:solidFill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4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Psicofisica esterna e interna</a:t>
            </a:r>
            <a:endParaRPr/>
          </a:p>
        </p:txBody>
      </p:sp>
      <p:sp>
        <p:nvSpPr>
          <p:cNvPr id="162" name="Google Shape;162;p14"/>
          <p:cNvSpPr txBox="1"/>
          <p:nvPr>
            <p:ph idx="1" type="body"/>
          </p:nvPr>
        </p:nvSpPr>
        <p:spPr>
          <a:xfrm>
            <a:off x="457200" y="1340768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</a:t>
            </a:r>
            <a:r>
              <a:rPr i="1" lang="it-IT">
                <a:solidFill>
                  <a:srgbClr val="800000"/>
                </a:solidFill>
              </a:rPr>
              <a:t>psicofisica esterna </a:t>
            </a:r>
            <a:r>
              <a:rPr lang="it-IT"/>
              <a:t>riguarda la relazione tra sensazioni e stimoli collocati al di fuori dell’organismo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Oggetto della </a:t>
            </a:r>
            <a:r>
              <a:rPr i="1" lang="it-IT">
                <a:solidFill>
                  <a:srgbClr val="800000"/>
                </a:solidFill>
              </a:rPr>
              <a:t>psicofisica interna </a:t>
            </a:r>
            <a:r>
              <a:rPr lang="it-IT"/>
              <a:t>è la relazione tra le sensazioni e gli eventi neurali suscitati dagli stimoli </a:t>
            </a:r>
            <a:endParaRPr/>
          </a:p>
        </p:txBody>
      </p:sp>
      <p:sp>
        <p:nvSpPr>
          <p:cNvPr id="163" name="Google Shape;163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164" name="Google Shape;164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75656" y="3501008"/>
            <a:ext cx="5688632" cy="24482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5"/>
          <p:cNvSpPr txBox="1"/>
          <p:nvPr>
            <p:ph idx="1" type="body"/>
          </p:nvPr>
        </p:nvSpPr>
        <p:spPr>
          <a:xfrm>
            <a:off x="457200" y="1268760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I dati neurofisiologici mostrano un </a:t>
            </a:r>
            <a:r>
              <a:rPr i="1" lang="it-IT"/>
              <a:t>correlato neurale </a:t>
            </a:r>
            <a:r>
              <a:rPr lang="it-IT"/>
              <a:t>della legge di Fechner : la risposta dei neuroni (aumento di frequenza degli impulsi rispetto al livello base) è una funzione approssimativamente logaritmica dell’intensità fisica dello stimolo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70" name="Google Shape;17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Valore adattativo della sensibilità ai rapporti</a:t>
            </a:r>
            <a:br>
              <a:rPr lang="it-IT"/>
            </a:br>
            <a:endParaRPr/>
          </a:p>
        </p:txBody>
      </p:sp>
      <p:sp>
        <p:nvSpPr>
          <p:cNvPr id="176" name="Google Shape;176;p16"/>
          <p:cNvSpPr txBox="1"/>
          <p:nvPr>
            <p:ph idx="1" type="body"/>
          </p:nvPr>
        </p:nvSpPr>
        <p:spPr>
          <a:xfrm>
            <a:off x="457200" y="1484784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legge di Weber mostra che, nel caso della visione, siamo sensibili ai </a:t>
            </a:r>
            <a:r>
              <a:rPr i="1" lang="it-IT"/>
              <a:t>rapporti </a:t>
            </a:r>
            <a:r>
              <a:rPr lang="it-IT"/>
              <a:t>tra le grandezze retiniche piuttosto che alle </a:t>
            </a:r>
            <a:r>
              <a:rPr i="1" lang="it-IT"/>
              <a:t>differenze assolute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Si noti che i rapporti tra le grandezze retiniche riproducono fedelmente i rapporti tra le grandezze distali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Percepire le proprietà dello stimolo distale nonostante la variabilità dello stimolo prossimale (dovuta, per es., ai movimenti esplorativi dell’osservatore) permette un’interazione più efficiente con l’ambiente</a:t>
            </a:r>
            <a:endParaRPr/>
          </a:p>
        </p:txBody>
      </p:sp>
      <p:sp>
        <p:nvSpPr>
          <p:cNvPr id="177" name="Google Shape;177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7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Sensibilità acustica alla frequenza temporale</a:t>
            </a:r>
            <a:endParaRPr/>
          </a:p>
        </p:txBody>
      </p:sp>
      <p:sp>
        <p:nvSpPr>
          <p:cNvPr id="183" name="Google Shape;183;p17"/>
          <p:cNvSpPr txBox="1"/>
          <p:nvPr>
            <p:ph idx="1" type="body"/>
          </p:nvPr>
        </p:nvSpPr>
        <p:spPr>
          <a:xfrm>
            <a:off x="457200" y="1412776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Stimolo prossimale per l’</a:t>
            </a:r>
            <a:r>
              <a:rPr i="1" lang="it-IT"/>
              <a:t>udito</a:t>
            </a:r>
            <a:r>
              <a:rPr lang="it-IT"/>
              <a:t>: variazione periodica di pressione di un mezzo come l’aria, provocata da un evento meccanico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In prima approssimazione, lo stimolo sonoro può essere descritto da un’</a:t>
            </a:r>
            <a:r>
              <a:rPr i="1" lang="it-IT">
                <a:solidFill>
                  <a:srgbClr val="800000"/>
                </a:solidFill>
              </a:rPr>
              <a:t>onda sinusoidale</a:t>
            </a:r>
            <a:r>
              <a:rPr lang="it-IT"/>
              <a:t>, che può variare per due aspetti: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800000"/>
              </a:buClr>
              <a:buSzPts val="2400"/>
              <a:buFont typeface="Noto Sans Symbols"/>
              <a:buChar char="▪"/>
            </a:pPr>
            <a:r>
              <a:rPr i="1" lang="it-IT">
                <a:solidFill>
                  <a:srgbClr val="800000"/>
                </a:solidFill>
              </a:rPr>
              <a:t>ampiezza</a:t>
            </a:r>
            <a:r>
              <a:rPr lang="it-IT">
                <a:solidFill>
                  <a:srgbClr val="800000"/>
                </a:solidFill>
              </a:rPr>
              <a:t> </a:t>
            </a:r>
            <a:r>
              <a:rPr lang="it-IT"/>
              <a:t>(distanza verticale tra picco e valle dell’onda, percepita come intensità sonora sul continuum debole-forte)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800000"/>
              </a:buClr>
              <a:buSzPts val="2400"/>
              <a:buFont typeface="Noto Sans Symbols"/>
              <a:buChar char="▪"/>
            </a:pPr>
            <a:r>
              <a:rPr i="1" lang="it-IT">
                <a:solidFill>
                  <a:srgbClr val="800000"/>
                </a:solidFill>
              </a:rPr>
              <a:t>frequenza</a:t>
            </a:r>
            <a:r>
              <a:rPr lang="it-IT">
                <a:solidFill>
                  <a:srgbClr val="800000"/>
                </a:solidFill>
              </a:rPr>
              <a:t> </a:t>
            </a:r>
            <a:r>
              <a:rPr lang="it-IT"/>
              <a:t>(numero di cicli nell’unità di tempo, percepita come altezza sonora sul continuum grave-acuto)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84" name="Google Shape;184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9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Sensibilità alla luce</a:t>
            </a:r>
            <a:endParaRPr/>
          </a:p>
        </p:txBody>
      </p:sp>
      <p:sp>
        <p:nvSpPr>
          <p:cNvPr id="190" name="Google Shape;190;p19"/>
          <p:cNvSpPr txBox="1"/>
          <p:nvPr>
            <p:ph idx="1" type="body"/>
          </p:nvPr>
        </p:nvSpPr>
        <p:spPr>
          <a:xfrm>
            <a:off x="457200" y="1484784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Come avviene la codificazione sensoriale della composizione spettrale della luce?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Il sistema visivo deve analizzare le </a:t>
            </a:r>
            <a:r>
              <a:rPr i="1" lang="it-IT"/>
              <a:t>componenti principali dello spettro e codificarne la prevalenza relativa</a:t>
            </a:r>
            <a:r>
              <a:rPr lang="it-IT"/>
              <a:t>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I fotorecettori retinici sono di due tipi: </a:t>
            </a:r>
            <a:r>
              <a:rPr i="1" lang="it-IT">
                <a:solidFill>
                  <a:srgbClr val="800000"/>
                </a:solidFill>
              </a:rPr>
              <a:t>bastoncelli </a:t>
            </a:r>
            <a:r>
              <a:rPr lang="it-IT"/>
              <a:t>(specializzati per la visione notturna) e </a:t>
            </a:r>
            <a:r>
              <a:rPr i="1" lang="it-IT">
                <a:solidFill>
                  <a:srgbClr val="800000"/>
                </a:solidFill>
              </a:rPr>
              <a:t>coni </a:t>
            </a:r>
            <a:r>
              <a:rPr lang="it-IT"/>
              <a:t>(specializzati per la visione diurna) </a:t>
            </a:r>
            <a:endParaRPr/>
          </a:p>
        </p:txBody>
      </p:sp>
      <p:sp>
        <p:nvSpPr>
          <p:cNvPr id="191" name="Google Shape;191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0"/>
          <p:cNvSpPr txBox="1"/>
          <p:nvPr>
            <p:ph idx="1" type="body"/>
          </p:nvPr>
        </p:nvSpPr>
        <p:spPr>
          <a:xfrm>
            <a:off x="457200" y="980728"/>
            <a:ext cx="8219256" cy="48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sensibilità dei bastoncelli è descritta da un’</a:t>
            </a:r>
            <a:r>
              <a:rPr i="1" lang="it-IT">
                <a:solidFill>
                  <a:srgbClr val="800000"/>
                </a:solidFill>
              </a:rPr>
              <a:t>unica funzione spettrale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Un osservatore che possedesse solamente una classe di recettori siffatta non vedrebbe i colori: al massimo potrebbe vedere una zona più chiara/scura di un’altra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97" name="Google Shape;197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1"/>
          <p:cNvSpPr txBox="1"/>
          <p:nvPr>
            <p:ph idx="1" type="body"/>
          </p:nvPr>
        </p:nvSpPr>
        <p:spPr>
          <a:xfrm>
            <a:off x="457200" y="1052736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I coni invece appartengono a tre classi differenti – S, M, L (</a:t>
            </a:r>
            <a:r>
              <a:rPr i="1" lang="it-IT"/>
              <a:t>short</a:t>
            </a:r>
            <a:r>
              <a:rPr lang="it-IT"/>
              <a:t>, </a:t>
            </a:r>
            <a:r>
              <a:rPr i="1" lang="it-IT"/>
              <a:t>medium</a:t>
            </a:r>
            <a:r>
              <a:rPr lang="it-IT"/>
              <a:t>, </a:t>
            </a:r>
            <a:r>
              <a:rPr i="1" lang="it-IT"/>
              <a:t>long</a:t>
            </a:r>
            <a:r>
              <a:rPr lang="it-IT"/>
              <a:t>) – con picchi di sensibilità in zone diverse dello spettro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Le tre classi di coni codificano ogni miscela di luce mediante la </a:t>
            </a:r>
            <a:r>
              <a:rPr i="1" lang="it-IT">
                <a:solidFill>
                  <a:srgbClr val="800000"/>
                </a:solidFill>
              </a:rPr>
              <a:t>combinazione di tre valori, ciascuno corrispondente alla quantità di attivazione di una classe </a:t>
            </a:r>
            <a:r>
              <a:rPr lang="it-IT"/>
              <a:t>(teoria tricromatica di Young-Helmholtz)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203" name="Google Shape;203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2"/>
          <p:cNvSpPr txBox="1"/>
          <p:nvPr>
            <p:ph idx="1" type="body"/>
          </p:nvPr>
        </p:nvSpPr>
        <p:spPr>
          <a:xfrm>
            <a:off x="539552" y="764704"/>
            <a:ext cx="8064896" cy="5184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8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8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8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8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8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40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340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37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 sz="2200"/>
          </a:p>
          <a:p>
            <a:pPr indent="0" lvl="0" marL="0" rtl="0" algn="l">
              <a:spcBef>
                <a:spcPts val="408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2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 sz="2600"/>
          </a:p>
          <a:p>
            <a:pPr indent="0" lvl="0" marL="0" rtl="0" algn="l">
              <a:spcBef>
                <a:spcPts val="442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 sz="2600"/>
              <a:t>In alto: sensibilità spettrale delle tre classi di coni. La sensibilità di ciascuna classe ha picchi rispettivamente a 420 nm (coni S), 530 nm (coni M) e 560 nm (coni L)</a:t>
            </a:r>
            <a:endParaRPr/>
          </a:p>
          <a:p>
            <a:pPr indent="0" lvl="0" marL="0" rtl="0" algn="l">
              <a:spcBef>
                <a:spcPts val="442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 sz="2600"/>
              <a:t>In basso: la sequenza di colori visibili nella porzione visibile dello spettro, in corrispondenza di ciascuna lunghezza d’onda</a:t>
            </a:r>
            <a:endParaRPr/>
          </a:p>
          <a:p>
            <a:pPr indent="0" lvl="0" marL="0" rtl="0" algn="l">
              <a:spcBef>
                <a:spcPts val="408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8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8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8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8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08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209" name="Google Shape;209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descr="sensibilità spettrale.png" id="210" name="Google Shape;210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27784" y="836712"/>
            <a:ext cx="3240360" cy="3105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>
            <p:ph idx="1" type="body"/>
          </p:nvPr>
        </p:nvSpPr>
        <p:spPr>
          <a:xfrm>
            <a:off x="457200" y="1556792"/>
            <a:ext cx="8147248" cy="432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In prima approssimazione, i </a:t>
            </a:r>
            <a:r>
              <a:rPr i="1" lang="it-IT">
                <a:solidFill>
                  <a:srgbClr val="800000"/>
                </a:solidFill>
              </a:rPr>
              <a:t>sistemi sensoriali</a:t>
            </a:r>
            <a:r>
              <a:rPr b="1" lang="it-IT"/>
              <a:t> </a:t>
            </a:r>
            <a:r>
              <a:rPr lang="it-IT"/>
              <a:t>possono essere considerati strumenti di misura delle grandezze fisiche: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i="1" lang="it-IT"/>
              <a:t>visione</a:t>
            </a:r>
            <a:r>
              <a:rPr lang="it-IT"/>
              <a:t>: grandezze fotometriche (intensità, composizione spettrale) e geometrico-cinematiche (lunghezza, velocità)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i="1" lang="it-IT"/>
              <a:t>udito</a:t>
            </a:r>
            <a:r>
              <a:rPr lang="it-IT"/>
              <a:t>: variazioni di ampiezza e frequenza degli stimoli acustici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i="1" lang="it-IT"/>
              <a:t>tatto attivo</a:t>
            </a:r>
            <a:r>
              <a:rPr lang="it-IT"/>
              <a:t> (pelle, postura e muscoli): peso sollevato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i="1" lang="it-IT"/>
              <a:t>tatto passivo</a:t>
            </a:r>
            <a:r>
              <a:rPr lang="it-IT"/>
              <a:t>: pressione esercitata sulla pelle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i="1" lang="it-IT"/>
              <a:t>gusto </a:t>
            </a:r>
            <a:r>
              <a:rPr lang="it-IT"/>
              <a:t>e </a:t>
            </a:r>
            <a:r>
              <a:rPr i="1" lang="it-IT"/>
              <a:t>olfatto</a:t>
            </a:r>
            <a:r>
              <a:rPr lang="it-IT"/>
              <a:t>: concentrazione di determinate sostanze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96" name="Google Shape;9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97" name="Google Shape;97;p2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Caratteristiche generali dei sistemi sensoriali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5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Sensibilità visiva alla frequenza spaziale</a:t>
            </a:r>
            <a:br>
              <a:rPr lang="it-IT"/>
            </a:br>
            <a:endParaRPr/>
          </a:p>
        </p:txBody>
      </p:sp>
      <p:sp>
        <p:nvSpPr>
          <p:cNvPr id="216" name="Google Shape;216;p25"/>
          <p:cNvSpPr txBox="1"/>
          <p:nvPr>
            <p:ph idx="1" type="body"/>
          </p:nvPr>
        </p:nvSpPr>
        <p:spPr>
          <a:xfrm>
            <a:off x="457200" y="1268760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Forme e movimenti possono essere veicolati efficacemente da immagini acromatiche composte da zone diverse solo per intensità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In un mondo acromatico lo stimolo elementare è un </a:t>
            </a:r>
            <a:r>
              <a:rPr i="1" lang="it-IT">
                <a:solidFill>
                  <a:srgbClr val="800000"/>
                </a:solidFill>
              </a:rPr>
              <a:t>reticolo sinusoidale</a:t>
            </a:r>
            <a:r>
              <a:rPr lang="it-IT"/>
              <a:t>, variabile per </a:t>
            </a:r>
            <a:r>
              <a:rPr i="1" lang="it-IT">
                <a:solidFill>
                  <a:srgbClr val="800000"/>
                </a:solidFill>
              </a:rPr>
              <a:t>contrasto</a:t>
            </a:r>
            <a:r>
              <a:rPr lang="it-IT">
                <a:solidFill>
                  <a:srgbClr val="800000"/>
                </a:solidFill>
              </a:rPr>
              <a:t> </a:t>
            </a:r>
            <a:r>
              <a:rPr lang="it-IT"/>
              <a:t>(ampiezza dell’onda) e </a:t>
            </a:r>
            <a:r>
              <a:rPr i="1" lang="it-IT">
                <a:solidFill>
                  <a:srgbClr val="800000"/>
                </a:solidFill>
              </a:rPr>
              <a:t>frequenza </a:t>
            </a:r>
            <a:r>
              <a:rPr lang="it-IT"/>
              <a:t>(numero di cicli nell’unità di spazio)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sensibilità umana al contrasto in funzione delle frequenza spaziale è illustrata nella figura che segue</a:t>
            </a:r>
            <a:endParaRPr/>
          </a:p>
        </p:txBody>
      </p:sp>
      <p:sp>
        <p:nvSpPr>
          <p:cNvPr id="217" name="Google Shape;217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6"/>
          <p:cNvSpPr txBox="1"/>
          <p:nvPr>
            <p:ph idx="1" type="body"/>
          </p:nvPr>
        </p:nvSpPr>
        <p:spPr>
          <a:xfrm>
            <a:off x="457200" y="836712"/>
            <a:ext cx="8219256" cy="504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370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370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370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370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370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370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370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Sinistra: il contrasto varia da nullo (grigio omogeneo, in alto) ad alto (variazione sinusoidale da chiaro a scuro, in basso). La sensibilità al contrasto è minore per le frequenze spaziali basse e alte, e maggiore per le frequenze spaziali intermedie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Destra: la visibilità dei reticoli di diversa frequenza spaziale varia in funzione dell’osservatore e della zona del campo visivo</a:t>
            </a:r>
            <a:endParaRPr/>
          </a:p>
          <a:p>
            <a:pPr indent="0" lvl="0" marL="0" rtl="0" algn="l">
              <a:spcBef>
                <a:spcPts val="370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370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370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370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 sz="2000"/>
          </a:p>
        </p:txBody>
      </p:sp>
      <p:sp>
        <p:nvSpPr>
          <p:cNvPr id="223" name="Google Shape;223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224" name="Google Shape;224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23728" y="1052736"/>
            <a:ext cx="4441190" cy="24517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9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Conclusione </a:t>
            </a:r>
            <a:br>
              <a:rPr lang="it-IT"/>
            </a:br>
            <a:endParaRPr/>
          </a:p>
        </p:txBody>
      </p:sp>
      <p:sp>
        <p:nvSpPr>
          <p:cNvPr id="230" name="Google Shape;230;p29"/>
          <p:cNvSpPr txBox="1"/>
          <p:nvPr>
            <p:ph idx="1" type="body"/>
          </p:nvPr>
        </p:nvSpPr>
        <p:spPr>
          <a:xfrm>
            <a:off x="457200" y="1268760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Il modello dei processi sensoriali come strumenti di registrazione delle proprietà metriche e dimensionali degli stimoli ambientali è inadeguato. La </a:t>
            </a:r>
            <a:r>
              <a:rPr i="1" lang="it-IT"/>
              <a:t>registrazione sensoriale</a:t>
            </a:r>
            <a:r>
              <a:rPr lang="it-IT"/>
              <a:t> avviene in modo efficiente ma non del tutto fedele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Il modello della registrazione deve essere abbandonato a favore di un modello basato sui concetti di </a:t>
            </a:r>
            <a:r>
              <a:rPr i="1" lang="it-IT"/>
              <a:t>interpretazione</a:t>
            </a:r>
            <a:r>
              <a:rPr lang="it-IT"/>
              <a:t> e </a:t>
            </a:r>
            <a:r>
              <a:rPr i="1" lang="it-IT"/>
              <a:t>rappresentazione selettiva</a:t>
            </a:r>
            <a:endParaRPr/>
          </a:p>
        </p:txBody>
      </p:sp>
      <p:sp>
        <p:nvSpPr>
          <p:cNvPr id="231" name="Google Shape;231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3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idx="1" type="body"/>
          </p:nvPr>
        </p:nvSpPr>
        <p:spPr>
          <a:xfrm>
            <a:off x="457200" y="908720"/>
            <a:ext cx="8075240" cy="49685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Questi sistemi hanno proprietà comuni che trascendono le specifiche modalità sensoriali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Due importanti proprietà comuni: soglia differenziale (JND, </a:t>
            </a:r>
            <a:r>
              <a:rPr i="1" lang="it-IT"/>
              <a:t>just noticeable difference</a:t>
            </a:r>
            <a:r>
              <a:rPr lang="it-IT"/>
              <a:t>, differenza appena rilevabile) e soglia assoluta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800000"/>
              </a:buClr>
              <a:buSzPct val="100000"/>
              <a:buNone/>
            </a:pPr>
            <a:r>
              <a:rPr i="1" lang="it-IT">
                <a:solidFill>
                  <a:srgbClr val="800000"/>
                </a:solidFill>
              </a:rPr>
              <a:t>Soglia differenziale</a:t>
            </a:r>
            <a:r>
              <a:rPr b="1" lang="it-IT">
                <a:solidFill>
                  <a:srgbClr val="800000"/>
                </a:solidFill>
              </a:rPr>
              <a:t> </a:t>
            </a:r>
            <a:r>
              <a:rPr lang="it-IT"/>
              <a:t>= minima quantità di cambiamento nell’intensità di uno stimolo necessaria a che lo stimolo sia percepito come diverso da uno stimolo di riferimento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Il caso in cui l’intensità di riferimento è pari a zero permette di definire la </a:t>
            </a:r>
            <a:r>
              <a:rPr i="1" lang="it-IT">
                <a:solidFill>
                  <a:srgbClr val="800000"/>
                </a:solidFill>
              </a:rPr>
              <a:t>soglia assoluta </a:t>
            </a:r>
            <a:r>
              <a:rPr lang="it-IT"/>
              <a:t>= minima intensità discriminabile dalla condizione in cui lo stimolo è assente 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04" name="Google Shape;104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3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/>
          <p:nvPr>
            <p:ph idx="1" type="body"/>
          </p:nvPr>
        </p:nvSpPr>
        <p:spPr>
          <a:xfrm>
            <a:off x="457200" y="980728"/>
            <a:ext cx="8219256" cy="48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b="1" lang="it-IT">
                <a:solidFill>
                  <a:srgbClr val="800000"/>
                </a:solidFill>
              </a:rPr>
              <a:t>Misurazione della soglia differenziale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L’osservatore confronta in una serie di prove uno stimolo </a:t>
            </a:r>
            <a:r>
              <a:rPr i="1" lang="it-IT"/>
              <a:t>standard</a:t>
            </a:r>
            <a:r>
              <a:rPr lang="it-IT"/>
              <a:t> con degli stimoli di </a:t>
            </a:r>
            <a:r>
              <a:rPr i="1" lang="it-IT"/>
              <a:t>confronto</a:t>
            </a:r>
            <a:r>
              <a:rPr lang="it-IT"/>
              <a:t> di intensità progressivamente maggiore (</a:t>
            </a:r>
            <a:r>
              <a:rPr i="1" lang="it-IT">
                <a:solidFill>
                  <a:srgbClr val="800000"/>
                </a:solidFill>
              </a:rPr>
              <a:t>metodo degli stimoli costanti</a:t>
            </a:r>
            <a:r>
              <a:rPr lang="it-IT"/>
              <a:t>)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soglia differenziale è l’incremento dello stimolo di confronto necessario a elevare la percentuale di risposte «confronto &gt; standard» dal livello del caso a un valore convenzionalmente indicativo di una discriminazione attendibile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>
              <a:solidFill>
                <a:srgbClr val="800000"/>
              </a:solidFill>
            </a:endParaRPr>
          </a:p>
        </p:txBody>
      </p:sp>
      <p:sp>
        <p:nvSpPr>
          <p:cNvPr id="110" name="Google Shape;110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"/>
          <p:cNvSpPr txBox="1"/>
          <p:nvPr>
            <p:ph idx="1" type="body"/>
          </p:nvPr>
        </p:nvSpPr>
        <p:spPr>
          <a:xfrm>
            <a:off x="467544" y="764704"/>
            <a:ext cx="8291264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Distribuzione delle proporzioni di risposte «confronto &gt; standard» al variare dello stimolo di confronto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J</a:t>
            </a:r>
            <a:r>
              <a:rPr lang="it-IT" cap="small"/>
              <a:t>ND</a:t>
            </a:r>
            <a:r>
              <a:rPr i="1" lang="it-IT"/>
              <a:t> </a:t>
            </a:r>
            <a:r>
              <a:rPr lang="it-IT"/>
              <a:t>= incremento di intensità dello stimolo di confronto necessario a elevare </a:t>
            </a:r>
            <a:r>
              <a:rPr i="1" lang="it-IT"/>
              <a:t>p</a:t>
            </a:r>
            <a:r>
              <a:rPr lang="it-IT"/>
              <a:t>(confronto &gt; standard) da 0,50 a 0,75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P</a:t>
            </a:r>
            <a:r>
              <a:rPr lang="it-IT" cap="small"/>
              <a:t>ES</a:t>
            </a:r>
            <a:r>
              <a:rPr lang="it-IT"/>
              <a:t> = punto di equiprobabilità delle risposte «confronto &gt; standard» e «standard &gt; confronto»</a:t>
            </a:r>
            <a:endParaRPr/>
          </a:p>
        </p:txBody>
      </p:sp>
      <p:sp>
        <p:nvSpPr>
          <p:cNvPr id="116" name="Google Shape;116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117" name="Google Shape;11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699792" y="1556792"/>
            <a:ext cx="3384376" cy="27363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5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La legge di Weber</a:t>
            </a:r>
            <a:endParaRPr/>
          </a:p>
        </p:txBody>
      </p:sp>
      <p:sp>
        <p:nvSpPr>
          <p:cNvPr id="123" name="Google Shape;123;p6"/>
          <p:cNvSpPr txBox="1"/>
          <p:nvPr>
            <p:ph idx="1" type="body"/>
          </p:nvPr>
        </p:nvSpPr>
        <p:spPr>
          <a:xfrm>
            <a:off x="457200" y="1268760"/>
            <a:ext cx="8219256" cy="48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E.H. Weber (1795-1878) osservò che distinguiamo un peso di 100 g da uno di 103 g, ma non distinguiamo un peso di 500 g da uno di 503 g. Ciò significa che la minima differenza di intensità che può essere rilevata (ΔI) </a:t>
            </a:r>
            <a:r>
              <a:rPr i="1" lang="it-IT"/>
              <a:t>non è un valore costante</a:t>
            </a:r>
            <a:r>
              <a:rPr lang="it-IT"/>
              <a:t> 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ΔI cresce invece in modo </a:t>
            </a:r>
            <a:r>
              <a:rPr i="1" lang="it-IT"/>
              <a:t>direttamente proporzionale </a:t>
            </a:r>
            <a:r>
              <a:rPr lang="it-IT"/>
              <a:t>alla intensità di riferimento, cioè a rimanere costante è il rapporto ΔI/I (</a:t>
            </a:r>
            <a:r>
              <a:rPr i="1" lang="it-IT">
                <a:solidFill>
                  <a:srgbClr val="800000"/>
                </a:solidFill>
              </a:rPr>
              <a:t>legge di Weber</a:t>
            </a:r>
            <a:r>
              <a:rPr lang="it-IT"/>
              <a:t>):</a:t>
            </a:r>
            <a:endParaRPr b="1"/>
          </a:p>
          <a:p>
            <a:pPr indent="0" lvl="0" marL="0" rtl="0" algn="ctr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i="1" lang="it-IT"/>
              <a:t>ΔI</a:t>
            </a:r>
            <a:r>
              <a:rPr lang="it-IT"/>
              <a:t>/</a:t>
            </a:r>
            <a:r>
              <a:rPr i="1" lang="it-IT"/>
              <a:t>I </a:t>
            </a:r>
            <a:r>
              <a:rPr lang="it-IT"/>
              <a:t>= </a:t>
            </a:r>
            <a:r>
              <a:rPr i="1" lang="it-IT"/>
              <a:t>k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dove </a:t>
            </a:r>
            <a:r>
              <a:rPr i="1" lang="it-IT"/>
              <a:t>ΔI</a:t>
            </a:r>
            <a:r>
              <a:rPr lang="it-IT"/>
              <a:t> è l’incremento di intensità, </a:t>
            </a:r>
            <a:r>
              <a:rPr i="1" lang="it-IT"/>
              <a:t>I </a:t>
            </a:r>
            <a:r>
              <a:rPr lang="it-IT"/>
              <a:t>è l’intensità di riferimento, </a:t>
            </a:r>
            <a:r>
              <a:rPr i="1" lang="it-IT"/>
              <a:t>k</a:t>
            </a:r>
            <a:r>
              <a:rPr lang="it-IT"/>
              <a:t> è una costante caratteristica della modalità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Per es. riusciamo a distinguere un peso di 100 g da uno di 103 g come pure un peso di 500 g da uno di 515 g</a:t>
            </a:r>
            <a:endParaRPr/>
          </a:p>
        </p:txBody>
      </p:sp>
      <p:sp>
        <p:nvSpPr>
          <p:cNvPr id="124" name="Google Shape;12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"/>
          <p:cNvSpPr txBox="1"/>
          <p:nvPr>
            <p:ph idx="1" type="body"/>
          </p:nvPr>
        </p:nvSpPr>
        <p:spPr>
          <a:xfrm>
            <a:off x="457200" y="1268760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legge di Weber è </a:t>
            </a:r>
            <a:r>
              <a:rPr i="1" lang="it-IT"/>
              <a:t>generale</a:t>
            </a:r>
            <a:r>
              <a:rPr lang="it-IT"/>
              <a:t>: vale in tutte le modalità sensoriali, anche se la costante </a:t>
            </a:r>
            <a:r>
              <a:rPr i="1" lang="it-IT"/>
              <a:t>k </a:t>
            </a:r>
            <a:r>
              <a:rPr lang="it-IT"/>
              <a:t>varia secondo la modalità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legge di Weber è una </a:t>
            </a:r>
            <a:r>
              <a:rPr i="1" lang="it-IT"/>
              <a:t>idealizzazione</a:t>
            </a:r>
            <a:r>
              <a:rPr lang="it-IT"/>
              <a:t>: per es., la sensibilità umana alla luce copre una ampia gamma di intensità, ai cui estremi il valore della frazione di Weber è più elevato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30" name="Google Shape;13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"/>
          <p:cNvSpPr txBox="1"/>
          <p:nvPr>
            <p:ph type="title"/>
          </p:nvPr>
        </p:nvSpPr>
        <p:spPr>
          <a:xfrm>
            <a:off x="467544" y="620688"/>
            <a:ext cx="784887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La legge di Fechner</a:t>
            </a:r>
            <a:endParaRPr/>
          </a:p>
        </p:txBody>
      </p:sp>
      <p:sp>
        <p:nvSpPr>
          <p:cNvPr id="136" name="Google Shape;136;p8"/>
          <p:cNvSpPr txBox="1"/>
          <p:nvPr>
            <p:ph idx="1" type="body"/>
          </p:nvPr>
        </p:nvSpPr>
        <p:spPr>
          <a:xfrm>
            <a:off x="395536" y="1484784"/>
            <a:ext cx="8208912" cy="4392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Alla luce dell’assunto del </a:t>
            </a:r>
            <a:r>
              <a:rPr i="1" lang="it-IT">
                <a:solidFill>
                  <a:srgbClr val="800000"/>
                </a:solidFill>
              </a:rPr>
              <a:t>parallelismo psicofisico </a:t>
            </a:r>
            <a:r>
              <a:rPr lang="it-IT"/>
              <a:t>(corrispondenza biunivoca tra stimoli e sensazioni) G.T. Fechner (1801-1887) si chiese come cresce la sensazione al crescere dello stimolo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Es.: dati tre stimoli fisici di differente intensità (per es. 1, 2, 3), la sensazione prodotta dallo stimolo 2 starà esattamente a metà tra quella prodotta dallo stimolo 1 e quella prodotta dallo stimolo 3?</a:t>
            </a:r>
            <a:endParaRPr/>
          </a:p>
        </p:txBody>
      </p:sp>
      <p:sp>
        <p:nvSpPr>
          <p:cNvPr id="137" name="Google Shape;13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"/>
          <p:cNvSpPr txBox="1"/>
          <p:nvPr>
            <p:ph idx="1" type="body"/>
          </p:nvPr>
        </p:nvSpPr>
        <p:spPr>
          <a:xfrm>
            <a:off x="467544" y="836712"/>
            <a:ext cx="8219256" cy="4752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just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Secondo Fechner tutte le JND sono soggettivamente uguali. Perciò il numero di JND sopra la soglia assoluta può essere usato come misura della grandezza della sensazione evocata da uno stimolo</a:t>
            </a:r>
            <a:endParaRPr/>
          </a:p>
          <a:p>
            <a:pPr indent="0" lvl="1" marL="381000" rtl="0" algn="just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Fechner osservò che aumenti </a:t>
            </a:r>
            <a:r>
              <a:rPr i="1" lang="it-IT"/>
              <a:t>costanti </a:t>
            </a:r>
            <a:r>
              <a:rPr lang="it-IT"/>
              <a:t>della sensazione corrispondono ad aumenti </a:t>
            </a:r>
            <a:r>
              <a:rPr i="1" lang="it-IT"/>
              <a:t>proporzionalmente crescenti </a:t>
            </a:r>
            <a:r>
              <a:rPr lang="it-IT"/>
              <a:t>dell’intensità dello stimolo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In altri termini, aumentando linearmente l‘intensità dello stimolo la sensazione aumenta prima rapidamente e poi più lentamente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-239712" lvl="1" marL="773113" rtl="0" algn="just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43" name="Google Shape;14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2014-07-28T14:21:47Z</dcterms:created>
  <dc:creator>ILARIA MARTINI</dc:creator>
</cp:coreProperties>
</file>